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46" r:id="rId1"/>
  </p:sldMasterIdLst>
  <p:notesMasterIdLst>
    <p:notesMasterId r:id="rId9"/>
  </p:notes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</p:sldIdLst>
  <p:sldSz cx="14630400" cy="8229600"/>
  <p:notesSz cx="8229600" cy="14630400"/>
  <p:embeddedFontLst>
    <p:embeddedFont>
      <p:font typeface="Constantia" pitchFamily="18" charset="0"/>
      <p:regular r:id="rId10"/>
      <p:bold r:id="rId11"/>
      <p:italic r:id="rId12"/>
      <p:boldItalic r:id="rId13"/>
    </p:embeddedFont>
    <p:embeddedFont>
      <p:font typeface="DM Sans Medium" charset="0"/>
      <p:regular r:id="rId14"/>
    </p:embeddedFont>
    <p:embeddedFont>
      <p:font typeface="Inter" charset="0"/>
      <p:regular r:id="rId15"/>
    </p:embeddedFont>
    <p:embeddedFont>
      <p:font typeface="Calibri" pitchFamily="34" charset="0"/>
      <p:regular r:id="rId16"/>
      <p:bold r:id="rId17"/>
      <p:italic r:id="rId18"/>
      <p:boldItalic r:id="rId19"/>
    </p:embeddedFont>
    <p:embeddedFont>
      <p:font typeface="Wingdings 2" pitchFamily="18" charset="2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588" autoAdjust="0"/>
    <p:restoredTop sz="94610" autoAdjust="0"/>
  </p:normalViewPr>
  <p:slideViewPr>
    <p:cSldViewPr snapToGrid="0" snapToObjects="1">
      <p:cViewPr varScale="1">
        <p:scale>
          <a:sx n="60" d="100"/>
          <a:sy n="60" d="100"/>
        </p:scale>
        <p:origin x="-612" y="-84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Title – Book</a:t>
            </a:r>
            <a:r>
              <a:rPr lang="en-US" baseline="0" dirty="0" smtClean="0"/>
              <a:t> </a:t>
            </a:r>
            <a:r>
              <a:rPr lang="en-US" dirty="0" smtClean="0"/>
              <a:t>Recommendation </a:t>
            </a:r>
            <a:r>
              <a:rPr lang="en-US" dirty="0" err="1" smtClean="0"/>
              <a:t>Chatbot</a:t>
            </a:r>
            <a:r>
              <a:rPr lang="en-US" dirty="0" smtClean="0"/>
              <a:t> using IBM Watson Assistant 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853440" y="1645920"/>
            <a:ext cx="12562637" cy="2194560"/>
          </a:xfrm>
          <a:ln>
            <a:noFill/>
          </a:ln>
        </p:spPr>
        <p:txBody>
          <a:bodyPr vert="horz" tIns="0" rIns="26124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80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853440" y="3874243"/>
            <a:ext cx="12567514" cy="2103120"/>
          </a:xfrm>
        </p:spPr>
        <p:txBody>
          <a:bodyPr lIns="0" rIns="26124"/>
          <a:lstStyle>
            <a:lvl1pPr marL="0" marR="65311" indent="0" algn="r">
              <a:buNone/>
              <a:defRPr>
                <a:solidFill>
                  <a:schemeClr val="tx1"/>
                </a:solidFill>
              </a:defRPr>
            </a:lvl1pPr>
            <a:lvl2pPr marL="653110" indent="0" algn="ctr">
              <a:buNone/>
            </a:lvl2pPr>
            <a:lvl3pPr marL="1306220" indent="0" algn="ctr">
              <a:buNone/>
            </a:lvl3pPr>
            <a:lvl4pPr marL="1959331" indent="0" algn="ctr">
              <a:buNone/>
            </a:lvl4pPr>
            <a:lvl5pPr marL="2612441" indent="0" algn="ctr">
              <a:buNone/>
            </a:lvl5pPr>
            <a:lvl6pPr marL="3265551" indent="0" algn="ctr">
              <a:buNone/>
            </a:lvl6pPr>
            <a:lvl7pPr marL="3918661" indent="0" algn="ctr">
              <a:buNone/>
            </a:lvl7pPr>
            <a:lvl8pPr marL="4571771" indent="0" algn="ctr">
              <a:buNone/>
            </a:lvl8pPr>
            <a:lvl9pPr marL="5224882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02-Aug-25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02-Aug-25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1097282"/>
            <a:ext cx="3291840" cy="6254116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1097282"/>
            <a:ext cx="9631680" cy="6254116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02-Aug-25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02-Aug-25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8563" y="1580083"/>
            <a:ext cx="12435840" cy="1634947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80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8563" y="3245597"/>
            <a:ext cx="12435840" cy="1811654"/>
          </a:xfrm>
        </p:spPr>
        <p:txBody>
          <a:bodyPr lIns="65311" rIns="65311" anchor="t"/>
          <a:lstStyle>
            <a:lvl1pPr marL="0" indent="0">
              <a:buNone/>
              <a:defRPr sz="3100">
                <a:solidFill>
                  <a:schemeClr val="tx1"/>
                </a:solidFill>
              </a:defRPr>
            </a:lvl1pPr>
            <a:lvl2pPr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02-Aug-25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844906"/>
            <a:ext cx="13167360" cy="1371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2304102"/>
            <a:ext cx="6461760" cy="5321808"/>
          </a:xfrm>
        </p:spPr>
        <p:txBody>
          <a:bodyPr/>
          <a:lstStyle>
            <a:lvl1pPr>
              <a:defRPr sz="37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7120" y="2304102"/>
            <a:ext cx="6461760" cy="5321808"/>
          </a:xfrm>
        </p:spPr>
        <p:txBody>
          <a:bodyPr/>
          <a:lstStyle>
            <a:lvl1pPr>
              <a:defRPr sz="37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02-Aug-25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844906"/>
            <a:ext cx="13167360" cy="1371600"/>
          </a:xfrm>
        </p:spPr>
        <p:txBody>
          <a:bodyPr tIns="65311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2226298"/>
            <a:ext cx="6464301" cy="791222"/>
          </a:xfrm>
        </p:spPr>
        <p:txBody>
          <a:bodyPr lIns="65311" tIns="0" rIns="65311" bIns="0" anchor="ctr">
            <a:noAutofit/>
          </a:bodyPr>
          <a:lstStyle>
            <a:lvl1pPr marL="0" indent="0">
              <a:buNone/>
              <a:defRPr sz="3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7432041" y="2231709"/>
            <a:ext cx="6466840" cy="785812"/>
          </a:xfrm>
        </p:spPr>
        <p:txBody>
          <a:bodyPr lIns="65311" tIns="0" rIns="65311" bIns="0" anchor="ctr"/>
          <a:lstStyle>
            <a:lvl1pPr marL="0" indent="0">
              <a:buNone/>
              <a:defRPr sz="3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731520" y="3017520"/>
            <a:ext cx="6464301" cy="4614864"/>
          </a:xfrm>
        </p:spPr>
        <p:txBody>
          <a:bodyPr tIns="0"/>
          <a:lstStyle>
            <a:lvl1pPr>
              <a:defRPr sz="31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3017520"/>
            <a:ext cx="6466840" cy="4614864"/>
          </a:xfrm>
        </p:spPr>
        <p:txBody>
          <a:bodyPr tIns="0"/>
          <a:lstStyle>
            <a:lvl1pPr>
              <a:defRPr sz="31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02-Aug-25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844906"/>
            <a:ext cx="13289280" cy="1371600"/>
          </a:xfrm>
        </p:spPr>
        <p:txBody>
          <a:bodyPr vert="horz" tIns="65311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71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02-Aug-25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02-Aug-25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617222"/>
            <a:ext cx="4389120" cy="139446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37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097280" y="2011680"/>
            <a:ext cx="4389120" cy="5486400"/>
          </a:xfrm>
        </p:spPr>
        <p:txBody>
          <a:bodyPr lIns="26124" rIns="26124"/>
          <a:lstStyle>
            <a:lvl1pPr marL="0" indent="0" algn="l">
              <a:buNone/>
              <a:defRPr sz="2000"/>
            </a:lvl1pPr>
            <a:lvl2pPr indent="0" algn="l">
              <a:buNone/>
              <a:defRPr sz="1700"/>
            </a:lvl2pPr>
            <a:lvl3pPr indent="0" algn="l">
              <a:buNone/>
              <a:defRPr sz="1400"/>
            </a:lvl3pPr>
            <a:lvl4pPr indent="0" algn="l">
              <a:buNone/>
              <a:defRPr sz="1300"/>
            </a:lvl4pPr>
            <a:lvl5pPr indent="0" algn="l">
              <a:buNone/>
              <a:defRPr sz="13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5720080" y="2011680"/>
            <a:ext cx="8178800" cy="5486400"/>
          </a:xfrm>
        </p:spPr>
        <p:txBody>
          <a:bodyPr tIns="0"/>
          <a:lstStyle>
            <a:lvl1pPr>
              <a:defRPr sz="4000"/>
            </a:lvl1pPr>
            <a:lvl2pPr>
              <a:defRPr sz="3700"/>
            </a:lvl2pPr>
            <a:lvl3pPr>
              <a:defRPr sz="3400"/>
            </a:lvl3pPr>
            <a:lvl4pPr>
              <a:defRPr sz="2900"/>
            </a:lvl4pPr>
            <a:lvl5pPr>
              <a:defRPr sz="2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02-Aug-25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5065205" y="1329692"/>
            <a:ext cx="8412480" cy="493776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12806614" y="6431723"/>
            <a:ext cx="248717" cy="18653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5360" y="1412396"/>
            <a:ext cx="3540557" cy="1899145"/>
          </a:xfrm>
        </p:spPr>
        <p:txBody>
          <a:bodyPr vert="horz" lIns="65311" tIns="65311" rIns="65311" bIns="65311" anchor="b"/>
          <a:lstStyle>
            <a:lvl1pPr algn="l">
              <a:buNone/>
              <a:defRPr sz="29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5360" y="3394542"/>
            <a:ext cx="3535680" cy="2615184"/>
          </a:xfrm>
        </p:spPr>
        <p:txBody>
          <a:bodyPr lIns="91435" rIns="65311" bIns="65311" anchor="t"/>
          <a:lstStyle>
            <a:lvl1pPr marL="0" indent="0" algn="l">
              <a:spcBef>
                <a:spcPts val="357"/>
              </a:spcBef>
              <a:buFontTx/>
              <a:buNone/>
              <a:defRPr sz="19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02-Aug-25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923520" y="7627621"/>
            <a:ext cx="975360" cy="438150"/>
          </a:xfrm>
        </p:spPr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5577269" y="1439420"/>
            <a:ext cx="7388352" cy="4718304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46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15240" y="6979920"/>
            <a:ext cx="14660880" cy="124968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7010400" y="7463791"/>
            <a:ext cx="7620000" cy="76581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15240" y="-8573"/>
            <a:ext cx="14660880" cy="124968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010400" y="-8572"/>
            <a:ext cx="7620000" cy="76581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731520" y="844906"/>
            <a:ext cx="13167360" cy="1371600"/>
          </a:xfrm>
          <a:prstGeom prst="rect">
            <a:avLst/>
          </a:prstGeom>
        </p:spPr>
        <p:txBody>
          <a:bodyPr vert="horz" lIns="0" tIns="65311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731520" y="2322576"/>
            <a:ext cx="13167360" cy="5266944"/>
          </a:xfrm>
          <a:prstGeom prst="rect">
            <a:avLst/>
          </a:prstGeom>
        </p:spPr>
        <p:txBody>
          <a:bodyPr vert="horz" lIns="130622" tIns="65311" rIns="130622" bIns="65311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731520" y="7627621"/>
            <a:ext cx="3413760" cy="43815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7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7CB97365-EBCA-4027-87D5-99FC1D4DF0BB}" type="datetimeFigureOut">
              <a:rPr lang="en-US" smtClean="0"/>
              <a:pPr/>
              <a:t>02-Aug-25</a:t>
            </a:fld>
            <a:endParaRPr lang="en-US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267200" y="7627621"/>
            <a:ext cx="5364480" cy="438150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7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kumimoji="0" lang="en-US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2679680" y="7627621"/>
            <a:ext cx="1219200" cy="43815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7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 dirty="0">
              <a:solidFill>
                <a:schemeClr val="tx1">
                  <a:shade val="50000"/>
                </a:scheme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-30427" y="242890"/>
            <a:ext cx="14688877" cy="779069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  <p:sldLayoutId id="2147483864" r:id="rId18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71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91866" indent="-391866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indent="-35268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34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indent="-35268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1698087" indent="-300431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089953" indent="-300431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2481819" indent="-300431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3" indent="-261244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23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134929" indent="-261244" algn="l" rtl="0" eaLnBrk="1" latinLnBrk="0" hangingPunct="1">
        <a:spcBef>
          <a:spcPct val="20000"/>
        </a:spcBef>
        <a:buClr>
          <a:schemeClr val="tx2"/>
        </a:buClr>
        <a:buChar char="•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3526795" indent="-261244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56745" y="268013"/>
            <a:ext cx="12801600" cy="70480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4400" b="1" dirty="0"/>
          </a:p>
          <a:p>
            <a:r>
              <a:rPr lang="en-US" sz="4400" b="1" u="sng" dirty="0" smtClean="0"/>
              <a:t>TITLE</a:t>
            </a:r>
            <a:r>
              <a:rPr lang="en-US" sz="4400" b="1" dirty="0" smtClean="0"/>
              <a:t> – </a:t>
            </a:r>
            <a:r>
              <a:rPr lang="en-US" sz="4400" b="1" dirty="0" smtClean="0">
                <a:solidFill>
                  <a:srgbClr val="FF0000"/>
                </a:solidFill>
              </a:rPr>
              <a:t>“</a:t>
            </a:r>
            <a:r>
              <a:rPr lang="en-US" sz="4400" b="1" u="sng" dirty="0" smtClean="0">
                <a:solidFill>
                  <a:srgbClr val="FF0000"/>
                </a:solidFill>
              </a:rPr>
              <a:t>Book</a:t>
            </a:r>
            <a:r>
              <a:rPr lang="en-US" sz="4400" b="1" u="sng" baseline="0" dirty="0" smtClean="0">
                <a:solidFill>
                  <a:srgbClr val="FF0000"/>
                </a:solidFill>
              </a:rPr>
              <a:t> </a:t>
            </a:r>
            <a:r>
              <a:rPr lang="en-US" sz="4400" b="1" u="sng" dirty="0" smtClean="0">
                <a:solidFill>
                  <a:srgbClr val="FF0000"/>
                </a:solidFill>
              </a:rPr>
              <a:t>Recommendation </a:t>
            </a:r>
            <a:r>
              <a:rPr lang="en-US" sz="4400" b="1" u="sng" dirty="0" err="1" smtClean="0">
                <a:solidFill>
                  <a:srgbClr val="FF0000"/>
                </a:solidFill>
              </a:rPr>
              <a:t>Chatbot</a:t>
            </a:r>
            <a:r>
              <a:rPr lang="en-US" sz="4400" b="1" u="sng" dirty="0" smtClean="0">
                <a:solidFill>
                  <a:srgbClr val="FF0000"/>
                </a:solidFill>
              </a:rPr>
              <a:t> using IBM Watson Assistant ”</a:t>
            </a:r>
          </a:p>
          <a:p>
            <a:endParaRPr lang="en-US" sz="4000" u="sng" dirty="0"/>
          </a:p>
          <a:p>
            <a:r>
              <a:rPr lang="en-US" sz="4000" b="1" u="sng" dirty="0" smtClean="0"/>
              <a:t>Name</a:t>
            </a:r>
            <a:r>
              <a:rPr lang="en-US" sz="4000" b="1" i="1" u="sng" dirty="0" smtClean="0"/>
              <a:t> – </a:t>
            </a:r>
            <a:r>
              <a:rPr lang="en-US" sz="4000" b="1" i="1" u="sng" dirty="0" err="1" smtClean="0"/>
              <a:t>Pranjal</a:t>
            </a:r>
            <a:r>
              <a:rPr lang="en-US" sz="4000" b="1" i="1" u="sng" dirty="0" smtClean="0"/>
              <a:t> </a:t>
            </a:r>
            <a:r>
              <a:rPr lang="en-US" sz="4000" b="1" i="1" u="sng" dirty="0" err="1" smtClean="0"/>
              <a:t>Shukla</a:t>
            </a:r>
            <a:r>
              <a:rPr lang="en-US" sz="4000" b="1" i="1" u="sng" dirty="0" smtClean="0"/>
              <a:t> </a:t>
            </a:r>
          </a:p>
          <a:p>
            <a:endParaRPr lang="en-US" sz="4000" b="1" i="1" u="sng" dirty="0"/>
          </a:p>
          <a:p>
            <a:endParaRPr lang="en-US" sz="4000" b="1" i="1" u="sng" dirty="0" smtClean="0"/>
          </a:p>
          <a:p>
            <a:endParaRPr lang="en-US" sz="4000" b="1" i="1" u="sng" dirty="0" smtClean="0"/>
          </a:p>
          <a:p>
            <a:endParaRPr lang="en-US" sz="4000" b="1" i="1" u="sng" dirty="0" smtClean="0"/>
          </a:p>
          <a:p>
            <a:endParaRPr lang="en-US" sz="4000" u="sng" dirty="0"/>
          </a:p>
          <a:p>
            <a:endParaRPr lang="en-US" sz="4000" u="sng" dirty="0" smtClean="0"/>
          </a:p>
        </p:txBody>
      </p:sp>
      <p:pic>
        <p:nvPicPr>
          <p:cNvPr id="2050" name="Picture 2" descr="https://miro.medium.com/v2/resize:fit:700/1*gW1iFdihToD8sujIgJPd1A.jpe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154307" y="4900029"/>
            <a:ext cx="3687817" cy="2416067"/>
          </a:xfrm>
          <a:prstGeom prst="rect">
            <a:avLst/>
          </a:prstGeom>
          <a:noFill/>
        </p:spPr>
      </p:pic>
      <p:pic>
        <p:nvPicPr>
          <p:cNvPr id="2052" name="Picture 4" descr="Building a Chatbot using IBM Watson Assistant | by Shreya Khandelwal ...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56745" y="4413233"/>
            <a:ext cx="7600950" cy="3333750"/>
          </a:xfrm>
          <a:prstGeom prst="rect">
            <a:avLst/>
          </a:prstGeom>
          <a:noFill/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Chatbots: Your Intelligent Literary Companion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Discovering your next favourite read has never been easier!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43896"/>
            <a:ext cx="7604284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What are Chatbots?</a:t>
            </a:r>
            <a:endParaRPr lang="en-US" sz="6150" dirty="0"/>
          </a:p>
        </p:txBody>
      </p:sp>
      <p:sp>
        <p:nvSpPr>
          <p:cNvPr id="3" name="Text 1"/>
          <p:cNvSpPr/>
          <p:nvPr/>
        </p:nvSpPr>
        <p:spPr>
          <a:xfrm>
            <a:off x="793790" y="2848928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Imagine a digital friend always ready to chat. That's a chatbot! These AI-powered programs simulate human conversation, designed to understand your queries and respond intelligently.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41708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Digital Conversationalist: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AI-powered programs simulating human conversation.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4680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Beyond Basic Bots: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Using Natural Language Processing (NLP) and Machine Learning (ML).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75190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Accessible &amp; Versatile: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Found on websites, apps, and messaging platforms.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1672233"/>
            <a:ext cx="4885015" cy="48850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83243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Why Chatbots Matter?</a:t>
            </a:r>
            <a:endParaRPr lang="en-US" sz="6150" dirty="0"/>
          </a:p>
        </p:txBody>
      </p:sp>
      <p:sp>
        <p:nvSpPr>
          <p:cNvPr id="4" name="Shape 1"/>
          <p:cNvSpPr/>
          <p:nvPr/>
        </p:nvSpPr>
        <p:spPr>
          <a:xfrm>
            <a:off x="793790" y="3479840"/>
            <a:ext cx="3664744" cy="2032754"/>
          </a:xfrm>
          <a:prstGeom prst="roundRect">
            <a:avLst>
              <a:gd name="adj" fmla="val 1674"/>
            </a:avLst>
          </a:prstGeom>
          <a:solidFill>
            <a:srgbClr val="EDEBE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7066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24/7 Availability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197072"/>
            <a:ext cx="3211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Instant support and information, anytime, anywhere.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3479840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EDEBE3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3706654"/>
            <a:ext cx="3211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Enhanced Customer Experience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4551402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Personalised interactions and tailored recommendations.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3940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DEBE3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966222"/>
            <a:ext cx="31253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Cost-Effective Solution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45664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Automating tasks and reducing operational costs.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2100" y="655796"/>
            <a:ext cx="6489740" cy="1508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900"/>
              </a:lnSpc>
              <a:buNone/>
            </a:pPr>
            <a:r>
              <a:rPr lang="en-US" sz="47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How Chatbots Work: Your Literary Assistant</a:t>
            </a:r>
            <a:endParaRPr lang="en-US" sz="4750" dirty="0"/>
          </a:p>
        </p:txBody>
      </p:sp>
      <p:sp>
        <p:nvSpPr>
          <p:cNvPr id="3" name="Shape 1"/>
          <p:cNvSpPr/>
          <p:nvPr/>
        </p:nvSpPr>
        <p:spPr>
          <a:xfrm>
            <a:off x="612100" y="2361009"/>
            <a:ext cx="174903" cy="1077754"/>
          </a:xfrm>
          <a:prstGeom prst="roundRect">
            <a:avLst>
              <a:gd name="adj" fmla="val 15001"/>
            </a:avLst>
          </a:prstGeom>
          <a:solidFill>
            <a:srgbClr val="EDEBE3"/>
          </a:solidFill>
          <a:ln/>
        </p:spPr>
      </p:sp>
      <p:sp>
        <p:nvSpPr>
          <p:cNvPr id="4" name="Text 2"/>
          <p:cNvSpPr/>
          <p:nvPr/>
        </p:nvSpPr>
        <p:spPr>
          <a:xfrm>
            <a:off x="961906" y="2535912"/>
            <a:ext cx="2186345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Input Analysis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961906" y="2984063"/>
            <a:ext cx="6139934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chatbot receives and analyzes your query.</a:t>
            </a:r>
            <a:endParaRPr lang="en-US" sz="1350" dirty="0"/>
          </a:p>
        </p:txBody>
      </p:sp>
      <p:sp>
        <p:nvSpPr>
          <p:cNvPr id="6" name="Shape 4"/>
          <p:cNvSpPr/>
          <p:nvPr/>
        </p:nvSpPr>
        <p:spPr>
          <a:xfrm>
            <a:off x="874395" y="3569851"/>
            <a:ext cx="174903" cy="1077754"/>
          </a:xfrm>
          <a:prstGeom prst="roundRect">
            <a:avLst>
              <a:gd name="adj" fmla="val 15001"/>
            </a:avLst>
          </a:prstGeom>
          <a:solidFill>
            <a:srgbClr val="EDEBE3"/>
          </a:solidFill>
          <a:ln/>
        </p:spPr>
      </p:sp>
      <p:sp>
        <p:nvSpPr>
          <p:cNvPr id="7" name="Text 5"/>
          <p:cNvSpPr/>
          <p:nvPr/>
        </p:nvSpPr>
        <p:spPr>
          <a:xfrm>
            <a:off x="1224201" y="3744754"/>
            <a:ext cx="2186345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Data Processing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1224201" y="4192905"/>
            <a:ext cx="5877639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Accesses its knowledge base to find the best response.</a:t>
            </a:r>
            <a:endParaRPr lang="en-US" sz="1350" dirty="0"/>
          </a:p>
        </p:txBody>
      </p:sp>
      <p:sp>
        <p:nvSpPr>
          <p:cNvPr id="9" name="Shape 7"/>
          <p:cNvSpPr/>
          <p:nvPr/>
        </p:nvSpPr>
        <p:spPr>
          <a:xfrm>
            <a:off x="1136809" y="4778692"/>
            <a:ext cx="174903" cy="1077754"/>
          </a:xfrm>
          <a:prstGeom prst="roundRect">
            <a:avLst>
              <a:gd name="adj" fmla="val 15001"/>
            </a:avLst>
          </a:prstGeom>
          <a:solidFill>
            <a:srgbClr val="EDEBE3"/>
          </a:solidFill>
          <a:ln/>
        </p:spPr>
      </p:sp>
      <p:sp>
        <p:nvSpPr>
          <p:cNvPr id="10" name="Text 8"/>
          <p:cNvSpPr/>
          <p:nvPr/>
        </p:nvSpPr>
        <p:spPr>
          <a:xfrm>
            <a:off x="1486614" y="4953595"/>
            <a:ext cx="2186345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Output Generation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1486614" y="5401747"/>
            <a:ext cx="5615226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Provides a relevant answer or recommendation.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7536180" y="638294"/>
            <a:ext cx="6489740" cy="839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Example:</a:t>
            </a: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You ask, "Recommend a good fiction book." The chatbot analyzes your request and suggests a title based on your past preferences or popular choices, acting as your smart literary guide.</a:t>
            </a:r>
            <a:endParaRPr lang="en-US" sz="135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6180" y="1674376"/>
            <a:ext cx="6489740" cy="64897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6606" y="783669"/>
            <a:ext cx="6685955" cy="11496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Benefits of Using a Chatbot for Book Recommendations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466606" y="2283143"/>
            <a:ext cx="6685955" cy="1036677"/>
          </a:xfrm>
          <a:prstGeom prst="roundRect">
            <a:avLst>
              <a:gd name="adj" fmla="val 7056"/>
            </a:avLst>
          </a:prstGeom>
          <a:solidFill>
            <a:srgbClr val="F9F8F5"/>
          </a:solidFill>
          <a:ln/>
        </p:spPr>
      </p:sp>
      <p:sp>
        <p:nvSpPr>
          <p:cNvPr id="4" name="Shape 2"/>
          <p:cNvSpPr/>
          <p:nvPr/>
        </p:nvSpPr>
        <p:spPr>
          <a:xfrm>
            <a:off x="466606" y="2267903"/>
            <a:ext cx="6685955" cy="60960"/>
          </a:xfrm>
          <a:prstGeom prst="roundRect">
            <a:avLst>
              <a:gd name="adj" fmla="val 32805"/>
            </a:avLst>
          </a:prstGeom>
          <a:solidFill>
            <a:srgbClr val="28282F"/>
          </a:solidFill>
          <a:ln/>
        </p:spPr>
      </p:sp>
      <p:sp>
        <p:nvSpPr>
          <p:cNvPr id="5" name="Shape 3"/>
          <p:cNvSpPr/>
          <p:nvPr/>
        </p:nvSpPr>
        <p:spPr>
          <a:xfrm>
            <a:off x="3609558" y="2083237"/>
            <a:ext cx="399931" cy="399931"/>
          </a:xfrm>
          <a:prstGeom prst="roundRect">
            <a:avLst>
              <a:gd name="adj" fmla="val 228639"/>
            </a:avLst>
          </a:prstGeom>
          <a:solidFill>
            <a:srgbClr val="28282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573" y="2183249"/>
            <a:ext cx="159901" cy="19990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615077" y="2616398"/>
            <a:ext cx="2514957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Personalised Recommendations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615077" y="2957989"/>
            <a:ext cx="6389013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Tailored suggestions based on your reading history and preferences.</a:t>
            </a:r>
            <a:endParaRPr lang="en-US" sz="1000" dirty="0"/>
          </a:p>
        </p:txBody>
      </p:sp>
      <p:sp>
        <p:nvSpPr>
          <p:cNvPr id="9" name="Shape 6"/>
          <p:cNvSpPr/>
          <p:nvPr/>
        </p:nvSpPr>
        <p:spPr>
          <a:xfrm>
            <a:off x="466606" y="3652957"/>
            <a:ext cx="6685955" cy="1036677"/>
          </a:xfrm>
          <a:prstGeom prst="roundRect">
            <a:avLst>
              <a:gd name="adj" fmla="val 7056"/>
            </a:avLst>
          </a:prstGeom>
          <a:solidFill>
            <a:srgbClr val="F9F8F5"/>
          </a:solidFill>
          <a:ln/>
        </p:spPr>
      </p:sp>
      <p:sp>
        <p:nvSpPr>
          <p:cNvPr id="10" name="Shape 7"/>
          <p:cNvSpPr/>
          <p:nvPr/>
        </p:nvSpPr>
        <p:spPr>
          <a:xfrm>
            <a:off x="466606" y="3637717"/>
            <a:ext cx="6685955" cy="60960"/>
          </a:xfrm>
          <a:prstGeom prst="roundRect">
            <a:avLst>
              <a:gd name="adj" fmla="val 32805"/>
            </a:avLst>
          </a:prstGeom>
          <a:solidFill>
            <a:srgbClr val="28282F"/>
          </a:solidFill>
          <a:ln/>
        </p:spPr>
      </p:sp>
      <p:sp>
        <p:nvSpPr>
          <p:cNvPr id="11" name="Shape 8"/>
          <p:cNvSpPr/>
          <p:nvPr/>
        </p:nvSpPr>
        <p:spPr>
          <a:xfrm>
            <a:off x="3609558" y="3453051"/>
            <a:ext cx="399931" cy="399931"/>
          </a:xfrm>
          <a:prstGeom prst="roundRect">
            <a:avLst>
              <a:gd name="adj" fmla="val 228639"/>
            </a:avLst>
          </a:prstGeom>
          <a:solidFill>
            <a:srgbClr val="28282F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9573" y="3553063"/>
            <a:ext cx="159901" cy="199906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615077" y="3986213"/>
            <a:ext cx="1666399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Genre Exploration</a:t>
            </a:r>
            <a:endParaRPr lang="en-US" sz="1300" dirty="0"/>
          </a:p>
        </p:txBody>
      </p:sp>
      <p:sp>
        <p:nvSpPr>
          <p:cNvPr id="14" name="Text 10"/>
          <p:cNvSpPr/>
          <p:nvPr/>
        </p:nvSpPr>
        <p:spPr>
          <a:xfrm>
            <a:off x="615077" y="4327803"/>
            <a:ext cx="6389013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Discover new books across various genres, from fiction to horror.</a:t>
            </a:r>
            <a:endParaRPr lang="en-US" sz="1000" dirty="0"/>
          </a:p>
        </p:txBody>
      </p:sp>
      <p:sp>
        <p:nvSpPr>
          <p:cNvPr id="15" name="Shape 11"/>
          <p:cNvSpPr/>
          <p:nvPr/>
        </p:nvSpPr>
        <p:spPr>
          <a:xfrm>
            <a:off x="466606" y="5022771"/>
            <a:ext cx="6685955" cy="1036677"/>
          </a:xfrm>
          <a:prstGeom prst="roundRect">
            <a:avLst>
              <a:gd name="adj" fmla="val 7056"/>
            </a:avLst>
          </a:prstGeom>
          <a:solidFill>
            <a:srgbClr val="F9F8F5"/>
          </a:solidFill>
          <a:ln/>
        </p:spPr>
      </p:sp>
      <p:sp>
        <p:nvSpPr>
          <p:cNvPr id="16" name="Shape 12"/>
          <p:cNvSpPr/>
          <p:nvPr/>
        </p:nvSpPr>
        <p:spPr>
          <a:xfrm>
            <a:off x="466606" y="5007531"/>
            <a:ext cx="6685955" cy="60960"/>
          </a:xfrm>
          <a:prstGeom prst="roundRect">
            <a:avLst>
              <a:gd name="adj" fmla="val 32805"/>
            </a:avLst>
          </a:prstGeom>
          <a:solidFill>
            <a:srgbClr val="28282F"/>
          </a:solidFill>
          <a:ln/>
        </p:spPr>
      </p:sp>
      <p:sp>
        <p:nvSpPr>
          <p:cNvPr id="17" name="Shape 13"/>
          <p:cNvSpPr/>
          <p:nvPr/>
        </p:nvSpPr>
        <p:spPr>
          <a:xfrm>
            <a:off x="3609558" y="4822865"/>
            <a:ext cx="399931" cy="399931"/>
          </a:xfrm>
          <a:prstGeom prst="roundRect">
            <a:avLst>
              <a:gd name="adj" fmla="val 228639"/>
            </a:avLst>
          </a:prstGeom>
          <a:solidFill>
            <a:srgbClr val="28282F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9573" y="4922877"/>
            <a:ext cx="159901" cy="199906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615077" y="5356027"/>
            <a:ext cx="1666399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Instant Access</a:t>
            </a:r>
            <a:endParaRPr lang="en-US" sz="1300" dirty="0"/>
          </a:p>
        </p:txBody>
      </p:sp>
      <p:sp>
        <p:nvSpPr>
          <p:cNvPr id="20" name="Text 15"/>
          <p:cNvSpPr/>
          <p:nvPr/>
        </p:nvSpPr>
        <p:spPr>
          <a:xfrm>
            <a:off x="615077" y="5697617"/>
            <a:ext cx="6389013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Receive recommendations and information immediately.</a:t>
            </a:r>
            <a:endParaRPr lang="en-US" sz="1000" dirty="0"/>
          </a:p>
        </p:txBody>
      </p:sp>
      <p:sp>
        <p:nvSpPr>
          <p:cNvPr id="21" name="Shape 16"/>
          <p:cNvSpPr/>
          <p:nvPr/>
        </p:nvSpPr>
        <p:spPr>
          <a:xfrm>
            <a:off x="466606" y="6392585"/>
            <a:ext cx="6685955" cy="1036677"/>
          </a:xfrm>
          <a:prstGeom prst="roundRect">
            <a:avLst>
              <a:gd name="adj" fmla="val 7056"/>
            </a:avLst>
          </a:prstGeom>
          <a:solidFill>
            <a:srgbClr val="F9F8F5"/>
          </a:solidFill>
          <a:ln/>
        </p:spPr>
      </p:sp>
      <p:sp>
        <p:nvSpPr>
          <p:cNvPr id="22" name="Shape 17"/>
          <p:cNvSpPr/>
          <p:nvPr/>
        </p:nvSpPr>
        <p:spPr>
          <a:xfrm>
            <a:off x="466606" y="6377345"/>
            <a:ext cx="6685955" cy="60960"/>
          </a:xfrm>
          <a:prstGeom prst="roundRect">
            <a:avLst>
              <a:gd name="adj" fmla="val 32805"/>
            </a:avLst>
          </a:prstGeom>
          <a:solidFill>
            <a:srgbClr val="28282F"/>
          </a:solidFill>
          <a:ln/>
        </p:spPr>
      </p:sp>
      <p:sp>
        <p:nvSpPr>
          <p:cNvPr id="23" name="Shape 18"/>
          <p:cNvSpPr/>
          <p:nvPr/>
        </p:nvSpPr>
        <p:spPr>
          <a:xfrm>
            <a:off x="3609558" y="6192679"/>
            <a:ext cx="399931" cy="399931"/>
          </a:xfrm>
          <a:prstGeom prst="roundRect">
            <a:avLst>
              <a:gd name="adj" fmla="val 228639"/>
            </a:avLst>
          </a:prstGeom>
          <a:solidFill>
            <a:srgbClr val="28282F"/>
          </a:solidFill>
          <a:ln/>
        </p:spPr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29573" y="6292691"/>
            <a:ext cx="159901" cy="199906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615077" y="6725841"/>
            <a:ext cx="1666399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Always Available</a:t>
            </a:r>
            <a:endParaRPr lang="en-US" sz="1300" dirty="0"/>
          </a:p>
        </p:txBody>
      </p:sp>
      <p:sp>
        <p:nvSpPr>
          <p:cNvPr id="26" name="Text 20"/>
          <p:cNvSpPr/>
          <p:nvPr/>
        </p:nvSpPr>
        <p:spPr>
          <a:xfrm>
            <a:off x="615077" y="7067431"/>
            <a:ext cx="6389013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 book suggestions anytime, anywhere, on demand.</a:t>
            </a:r>
            <a:endParaRPr lang="en-US" sz="1000" dirty="0"/>
          </a:p>
        </p:txBody>
      </p:sp>
      <p:sp>
        <p:nvSpPr>
          <p:cNvPr id="27" name="Text 21"/>
          <p:cNvSpPr/>
          <p:nvPr/>
        </p:nvSpPr>
        <p:spPr>
          <a:xfrm>
            <a:off x="7485459" y="783669"/>
            <a:ext cx="5364837" cy="574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Book Recommendations:</a:t>
            </a:r>
            <a:endParaRPr lang="en-US" sz="3600" dirty="0"/>
          </a:p>
        </p:txBody>
      </p:sp>
      <p:sp>
        <p:nvSpPr>
          <p:cNvPr id="28" name="Shape 22"/>
          <p:cNvSpPr/>
          <p:nvPr/>
        </p:nvSpPr>
        <p:spPr>
          <a:xfrm>
            <a:off x="7485459" y="1508403"/>
            <a:ext cx="6685955" cy="821412"/>
          </a:xfrm>
          <a:prstGeom prst="roundRect">
            <a:avLst>
              <a:gd name="adj" fmla="val 2435"/>
            </a:avLst>
          </a:prstGeom>
          <a:solidFill>
            <a:srgbClr val="EDEBE3"/>
          </a:solidFill>
          <a:ln/>
        </p:spPr>
      </p:sp>
      <p:sp>
        <p:nvSpPr>
          <p:cNvPr id="29" name="Text 23"/>
          <p:cNvSpPr/>
          <p:nvPr/>
        </p:nvSpPr>
        <p:spPr>
          <a:xfrm>
            <a:off x="7618690" y="1641634"/>
            <a:ext cx="1666399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Fiction:</a:t>
            </a:r>
            <a:endParaRPr lang="en-US" sz="1300" dirty="0"/>
          </a:p>
        </p:txBody>
      </p:sp>
      <p:sp>
        <p:nvSpPr>
          <p:cNvPr id="30" name="Text 24"/>
          <p:cNvSpPr/>
          <p:nvPr/>
        </p:nvSpPr>
        <p:spPr>
          <a:xfrm>
            <a:off x="7618690" y="1983224"/>
            <a:ext cx="6419493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"Pride and Prejudice" by Jane Austen</a:t>
            </a:r>
            <a:endParaRPr lang="en-US" sz="1000" dirty="0"/>
          </a:p>
        </p:txBody>
      </p:sp>
      <p:sp>
        <p:nvSpPr>
          <p:cNvPr id="31" name="Shape 25"/>
          <p:cNvSpPr/>
          <p:nvPr/>
        </p:nvSpPr>
        <p:spPr>
          <a:xfrm>
            <a:off x="7485459" y="2463046"/>
            <a:ext cx="6685955" cy="821412"/>
          </a:xfrm>
          <a:prstGeom prst="roundRect">
            <a:avLst>
              <a:gd name="adj" fmla="val 2435"/>
            </a:avLst>
          </a:prstGeom>
          <a:solidFill>
            <a:srgbClr val="EDEBE3"/>
          </a:solidFill>
          <a:ln/>
        </p:spPr>
      </p:sp>
      <p:sp>
        <p:nvSpPr>
          <p:cNvPr id="32" name="Text 26"/>
          <p:cNvSpPr/>
          <p:nvPr/>
        </p:nvSpPr>
        <p:spPr>
          <a:xfrm>
            <a:off x="7618690" y="2596277"/>
            <a:ext cx="1666399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Non-Fiction:</a:t>
            </a:r>
            <a:endParaRPr lang="en-US" sz="1300" dirty="0"/>
          </a:p>
        </p:txBody>
      </p:sp>
      <p:sp>
        <p:nvSpPr>
          <p:cNvPr id="33" name="Text 27"/>
          <p:cNvSpPr/>
          <p:nvPr/>
        </p:nvSpPr>
        <p:spPr>
          <a:xfrm>
            <a:off x="7618690" y="2937867"/>
            <a:ext cx="6419493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"Sapiens: A Brief History of Humankind" by Yuval Noah Harari</a:t>
            </a:r>
            <a:endParaRPr lang="en-US" sz="1000" dirty="0"/>
          </a:p>
        </p:txBody>
      </p:sp>
      <p:sp>
        <p:nvSpPr>
          <p:cNvPr id="34" name="Shape 28"/>
          <p:cNvSpPr/>
          <p:nvPr/>
        </p:nvSpPr>
        <p:spPr>
          <a:xfrm>
            <a:off x="7485459" y="3417689"/>
            <a:ext cx="6685955" cy="821412"/>
          </a:xfrm>
          <a:prstGeom prst="roundRect">
            <a:avLst>
              <a:gd name="adj" fmla="val 2435"/>
            </a:avLst>
          </a:prstGeom>
          <a:solidFill>
            <a:srgbClr val="EDEBE3"/>
          </a:solidFill>
          <a:ln/>
        </p:spPr>
      </p:sp>
      <p:sp>
        <p:nvSpPr>
          <p:cNvPr id="35" name="Text 29"/>
          <p:cNvSpPr/>
          <p:nvPr/>
        </p:nvSpPr>
        <p:spPr>
          <a:xfrm>
            <a:off x="7618690" y="3550920"/>
            <a:ext cx="1666399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Biography:</a:t>
            </a:r>
            <a:endParaRPr lang="en-US" sz="1300" dirty="0"/>
          </a:p>
        </p:txBody>
      </p:sp>
      <p:sp>
        <p:nvSpPr>
          <p:cNvPr id="36" name="Text 30"/>
          <p:cNvSpPr/>
          <p:nvPr/>
        </p:nvSpPr>
        <p:spPr>
          <a:xfrm>
            <a:off x="7618690" y="3892510"/>
            <a:ext cx="6419493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"Steve Jobs" by Walter Isaacson</a:t>
            </a:r>
            <a:endParaRPr lang="en-US" sz="1000" dirty="0"/>
          </a:p>
        </p:txBody>
      </p:sp>
      <p:sp>
        <p:nvSpPr>
          <p:cNvPr id="37" name="Shape 31"/>
          <p:cNvSpPr/>
          <p:nvPr/>
        </p:nvSpPr>
        <p:spPr>
          <a:xfrm>
            <a:off x="7485459" y="4372332"/>
            <a:ext cx="6685955" cy="821412"/>
          </a:xfrm>
          <a:prstGeom prst="roundRect">
            <a:avLst>
              <a:gd name="adj" fmla="val 2435"/>
            </a:avLst>
          </a:prstGeom>
          <a:solidFill>
            <a:srgbClr val="EDEBE3"/>
          </a:solidFill>
          <a:ln/>
        </p:spPr>
      </p:sp>
      <p:sp>
        <p:nvSpPr>
          <p:cNvPr id="38" name="Text 32"/>
          <p:cNvSpPr/>
          <p:nvPr/>
        </p:nvSpPr>
        <p:spPr>
          <a:xfrm>
            <a:off x="7618690" y="4505563"/>
            <a:ext cx="1666399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Self-Help:</a:t>
            </a:r>
            <a:endParaRPr lang="en-US" sz="1300" dirty="0"/>
          </a:p>
        </p:txBody>
      </p:sp>
      <p:sp>
        <p:nvSpPr>
          <p:cNvPr id="39" name="Text 33"/>
          <p:cNvSpPr/>
          <p:nvPr/>
        </p:nvSpPr>
        <p:spPr>
          <a:xfrm>
            <a:off x="7618690" y="4847153"/>
            <a:ext cx="6419493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"The 7 Habits of Highly Effective People" by Stephen Covey</a:t>
            </a:r>
            <a:endParaRPr lang="en-US" sz="1000" dirty="0"/>
          </a:p>
        </p:txBody>
      </p:sp>
      <p:sp>
        <p:nvSpPr>
          <p:cNvPr id="40" name="Shape 34"/>
          <p:cNvSpPr/>
          <p:nvPr/>
        </p:nvSpPr>
        <p:spPr>
          <a:xfrm>
            <a:off x="7485459" y="5326975"/>
            <a:ext cx="6685955" cy="821412"/>
          </a:xfrm>
          <a:prstGeom prst="roundRect">
            <a:avLst>
              <a:gd name="adj" fmla="val 2435"/>
            </a:avLst>
          </a:prstGeom>
          <a:solidFill>
            <a:srgbClr val="EDEBE3"/>
          </a:solidFill>
          <a:ln/>
        </p:spPr>
      </p:sp>
      <p:sp>
        <p:nvSpPr>
          <p:cNvPr id="41" name="Text 35"/>
          <p:cNvSpPr/>
          <p:nvPr/>
        </p:nvSpPr>
        <p:spPr>
          <a:xfrm>
            <a:off x="7618690" y="5460206"/>
            <a:ext cx="1666399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Horror:</a:t>
            </a:r>
            <a:endParaRPr lang="en-US" sz="1300" dirty="0"/>
          </a:p>
        </p:txBody>
      </p:sp>
      <p:sp>
        <p:nvSpPr>
          <p:cNvPr id="42" name="Text 36"/>
          <p:cNvSpPr/>
          <p:nvPr/>
        </p:nvSpPr>
        <p:spPr>
          <a:xfrm>
            <a:off x="7618690" y="5801797"/>
            <a:ext cx="6419493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"It" by Stephen King</a:t>
            </a:r>
            <a:endParaRPr lang="en-US" sz="1000" dirty="0"/>
          </a:p>
        </p:txBody>
      </p:sp>
      <p:sp>
        <p:nvSpPr>
          <p:cNvPr id="43" name="Shape 37"/>
          <p:cNvSpPr/>
          <p:nvPr/>
        </p:nvSpPr>
        <p:spPr>
          <a:xfrm>
            <a:off x="7485459" y="6281618"/>
            <a:ext cx="6685955" cy="821412"/>
          </a:xfrm>
          <a:prstGeom prst="roundRect">
            <a:avLst>
              <a:gd name="adj" fmla="val 2435"/>
            </a:avLst>
          </a:prstGeom>
          <a:solidFill>
            <a:srgbClr val="EDEBE3"/>
          </a:solidFill>
          <a:ln/>
        </p:spPr>
      </p:sp>
      <p:sp>
        <p:nvSpPr>
          <p:cNvPr id="44" name="Text 38"/>
          <p:cNvSpPr/>
          <p:nvPr/>
        </p:nvSpPr>
        <p:spPr>
          <a:xfrm>
            <a:off x="7618690" y="6414849"/>
            <a:ext cx="1666399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Romance:</a:t>
            </a:r>
            <a:endParaRPr lang="en-US" sz="1300" dirty="0"/>
          </a:p>
        </p:txBody>
      </p:sp>
      <p:sp>
        <p:nvSpPr>
          <p:cNvPr id="45" name="Text 39"/>
          <p:cNvSpPr/>
          <p:nvPr/>
        </p:nvSpPr>
        <p:spPr>
          <a:xfrm>
            <a:off x="7618690" y="6756440"/>
            <a:ext cx="6419493" cy="213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"The Notebook" by Nicholas Sparks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0094" y="589359"/>
            <a:ext cx="7643813" cy="5358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0500"/>
              </a:lnSpc>
              <a:buNone/>
            </a:pPr>
            <a:r>
              <a:rPr lang="en-US" sz="84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Conclusion: Embrace the Future of Reading</a:t>
            </a:r>
            <a:endParaRPr lang="en-US" sz="8400" dirty="0"/>
          </a:p>
        </p:txBody>
      </p:sp>
      <p:sp>
        <p:nvSpPr>
          <p:cNvPr id="4" name="Text 1"/>
          <p:cNvSpPr/>
          <p:nvPr/>
        </p:nvSpPr>
        <p:spPr>
          <a:xfrm>
            <a:off x="750094" y="6269117"/>
            <a:ext cx="7643813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Chatbots are revolutionising how we discover and engage with books. They offer a convenient, personalised, and always-available resource for readers. Start exploring the world of books with your intelligent literary companion today!</a:t>
            </a:r>
            <a:endParaRPr lang="en-US" sz="16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20</TotalTime>
  <Words>393</Words>
  <Application>Microsoft Office PowerPoint</Application>
  <PresentationFormat>Custom</PresentationFormat>
  <Paragraphs>61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Constantia</vt:lpstr>
      <vt:lpstr>DM Sans Medium</vt:lpstr>
      <vt:lpstr>Inter</vt:lpstr>
      <vt:lpstr>Calibri</vt:lpstr>
      <vt:lpstr>Wingdings 2</vt:lpstr>
      <vt:lpstr>Flow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Pranjal Shukla</dc:creator>
  <cp:lastModifiedBy>pranjal Shukla</cp:lastModifiedBy>
  <cp:revision>4</cp:revision>
  <dcterms:created xsi:type="dcterms:W3CDTF">2025-08-02T03:32:16Z</dcterms:created>
  <dcterms:modified xsi:type="dcterms:W3CDTF">2025-08-03T00:13:40Z</dcterms:modified>
</cp:coreProperties>
</file>